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60" r:id="rId4"/>
    <p:sldId id="261" r:id="rId5"/>
    <p:sldId id="258" r:id="rId6"/>
    <p:sldId id="262" r:id="rId7"/>
    <p:sldId id="259"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Isosceles Triangle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540544" y="776288"/>
            <a:ext cx="8062912" cy="1470025"/>
          </a:xfrm>
        </p:spPr>
        <p:txBody>
          <a:bodyPr anchor="b"/>
          <a:lstStyle>
            <a:lvl1pPr algn="r">
              <a:defRPr sz="4400"/>
            </a:lvl1pPr>
          </a:lstStyle>
          <a:p>
            <a:r>
              <a:rPr lang="en-US" smtClean="0"/>
              <a:t>Click to edit Master title style</a:t>
            </a:r>
            <a:endParaRPr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5E079473-07CF-4E80-BB8A-9126C3BFA42D}" type="datetimeFigureOut">
              <a:rPr lang="en-US"/>
              <a:pPr>
                <a:defRPr/>
              </a:pPr>
              <a:t>10/2/2012</a:t>
            </a:fld>
            <a:endParaRPr lang="en-US"/>
          </a:p>
        </p:txBody>
      </p:sp>
      <p:sp>
        <p:nvSpPr>
          <p:cNvPr id="6" name="Footer Placeholder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en-US"/>
          </a:p>
        </p:txBody>
      </p:sp>
      <p:sp>
        <p:nvSpPr>
          <p:cNvPr id="7" name="Slide Number Placeholder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86709E38-60DC-449E-922E-433D27C465F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A3A2244-E378-4B62-82CD-9C9A2D0601E6}" type="datetimeFigureOut">
              <a:rPr lang="en-US"/>
              <a:pPr>
                <a:defRPr/>
              </a:pPr>
              <a:t>10/2/2012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3B8A45E-AD14-41CE-9FC5-B1E2B5DECED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B29A6B7-05DD-49A6-9F80-5A416DBABB6E}" type="datetimeFigureOut">
              <a:rPr lang="en-US"/>
              <a:pPr>
                <a:defRPr/>
              </a:pPr>
              <a:t>10/2/2012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47C2287-3E1C-469B-9021-B17AA3B66FE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882808"/>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791075" y="6480175"/>
            <a:ext cx="2133600" cy="301625"/>
          </a:xfrm>
        </p:spPr>
        <p:txBody>
          <a:bodyPr/>
          <a:lstStyle>
            <a:lvl1pPr>
              <a:defRPr/>
            </a:lvl1pPr>
          </a:lstStyle>
          <a:p>
            <a:pPr>
              <a:defRPr/>
            </a:pPr>
            <a:fld id="{458BDC10-008E-4C82-9FB0-CC754D24D5BF}" type="datetimeFigureOut">
              <a:rPr lang="en-US"/>
              <a:pPr>
                <a:defRPr/>
              </a:pPr>
              <a:t>10/2/2012</a:t>
            </a:fld>
            <a:endParaRPr lang="en-US"/>
          </a:p>
        </p:txBody>
      </p:sp>
      <p:sp>
        <p:nvSpPr>
          <p:cNvPr id="5" name="Footer Placeholder 4"/>
          <p:cNvSpPr>
            <a:spLocks noGrp="1"/>
          </p:cNvSpPr>
          <p:nvPr>
            <p:ph type="ftr" sz="quarter" idx="11"/>
          </p:nvPr>
        </p:nvSpPr>
        <p:spPr>
          <a:xfrm>
            <a:off x="457200" y="6481763"/>
            <a:ext cx="4259263" cy="300037"/>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5A2D57-15C5-4763-B4EB-250F2A76A74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4" name="Right Triangle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Isosceles Triangle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Straight Connector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lstStyle>
            <a:lvl1pPr marL="0" algn="l">
              <a:buNone/>
              <a:defRPr sz="36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a:xfrm>
            <a:off x="6956425" y="6477000"/>
            <a:ext cx="2133600" cy="304800"/>
          </a:xfrm>
        </p:spPr>
        <p:txBody>
          <a:bodyPr/>
          <a:lstStyle>
            <a:lvl1pPr>
              <a:defRPr/>
            </a:lvl1pPr>
          </a:lstStyle>
          <a:p>
            <a:pPr>
              <a:defRPr/>
            </a:pPr>
            <a:fld id="{55D061D5-4B8B-42E4-B3AB-C0BA2A8A1AD9}" type="datetimeFigureOut">
              <a:rPr lang="en-US"/>
              <a:pPr>
                <a:defRPr/>
              </a:pPr>
              <a:t>10/2/2012</a:t>
            </a:fld>
            <a:endParaRPr lang="en-US"/>
          </a:p>
        </p:txBody>
      </p:sp>
      <p:sp>
        <p:nvSpPr>
          <p:cNvPr id="9" name="Footer Placeholder 4"/>
          <p:cNvSpPr>
            <a:spLocks noGrp="1"/>
          </p:cNvSpPr>
          <p:nvPr>
            <p:ph type="ftr" sz="quarter" idx="11"/>
          </p:nvPr>
        </p:nvSpPr>
        <p:spPr>
          <a:xfrm>
            <a:off x="2619375" y="6481763"/>
            <a:ext cx="4260850" cy="300037"/>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a:off x="8450263" y="809625"/>
            <a:ext cx="503237" cy="300038"/>
          </a:xfrm>
        </p:spPr>
        <p:txBody>
          <a:bodyPr/>
          <a:lstStyle>
            <a:lvl1pPr>
              <a:defRPr/>
            </a:lvl1pPr>
          </a:lstStyle>
          <a:p>
            <a:pPr>
              <a:defRPr/>
            </a:pPr>
            <a:fld id="{84FC44B0-0C61-4032-A736-F1A8A1C7B43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0676339F-5B2E-4B8B-BDC2-8AD1B1E91F7B}" type="datetimeFigureOut">
              <a:rPr lang="en-US"/>
              <a:pPr>
                <a:defRPr/>
              </a:pPr>
              <a:t>10/2/2012</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B92B161-4627-41F8-ADA5-F4ECCE52D05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791075" y="6481763"/>
            <a:ext cx="2130425" cy="301625"/>
          </a:xfrm>
        </p:spPr>
        <p:txBody>
          <a:bodyPr/>
          <a:lstStyle>
            <a:lvl1pPr>
              <a:defRPr/>
            </a:lvl1pPr>
          </a:lstStyle>
          <a:p>
            <a:pPr>
              <a:defRPr/>
            </a:pPr>
            <a:fld id="{83585877-78C7-49FD-8BA9-845169D91D4E}" type="datetimeFigureOut">
              <a:rPr lang="en-US"/>
              <a:pPr>
                <a:defRPr/>
              </a:pPr>
              <a:t>10/2/2012</a:t>
            </a:fld>
            <a:endParaRPr lang="en-US"/>
          </a:p>
        </p:txBody>
      </p:sp>
      <p:sp>
        <p:nvSpPr>
          <p:cNvPr id="8" name="Footer Placeholder 7"/>
          <p:cNvSpPr>
            <a:spLocks noGrp="1"/>
          </p:cNvSpPr>
          <p:nvPr>
            <p:ph type="ftr" sz="quarter" idx="11"/>
          </p:nvPr>
        </p:nvSpPr>
        <p:spPr>
          <a:xfrm>
            <a:off x="457200" y="6481763"/>
            <a:ext cx="4260850" cy="301625"/>
          </a:xfr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7589838" y="6483350"/>
            <a:ext cx="503237" cy="301625"/>
          </a:xfrm>
        </p:spPr>
        <p:txBody>
          <a:bodyPr/>
          <a:lstStyle>
            <a:lvl1pPr algn="ctr">
              <a:defRPr smtClean="0"/>
            </a:lvl1pPr>
          </a:lstStyle>
          <a:p>
            <a:pPr>
              <a:defRPr/>
            </a:pPr>
            <a:fld id="{4C0C01BF-5F8C-49E5-9D9D-089DFF4676F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6E467D9A-51E2-4544-A5C9-FA842F86B940}" type="datetimeFigureOut">
              <a:rPr lang="en-US"/>
              <a:pPr>
                <a:defRPr/>
              </a:pPr>
              <a:t>10/2/2012</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E316F3C3-018C-4120-BA25-579984D2868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6E9EA09F-EFA1-40BB-95C6-14362B58DC97}" type="datetimeFigureOut">
              <a:rPr lang="en-US"/>
              <a:pPr>
                <a:defRPr/>
              </a:pPr>
              <a:t>10/2/2012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3F285CC5-0E68-4536-A406-47F40D8223A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n-US" smtClean="0"/>
              <a:t>Click to edit Master title style</a:t>
            </a:r>
            <a:endParaRPr lang="en-US"/>
          </a:p>
        </p:txBody>
      </p:sp>
      <p:sp>
        <p:nvSpPr>
          <p:cNvPr id="3" name="Text Placeholder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278563" y="6556375"/>
            <a:ext cx="2133600" cy="301625"/>
          </a:xfrm>
        </p:spPr>
        <p:txBody>
          <a:bodyPr/>
          <a:lstStyle>
            <a:lvl1pPr>
              <a:defRPr sz="900" smtClean="0"/>
            </a:lvl1pPr>
          </a:lstStyle>
          <a:p>
            <a:pPr>
              <a:defRPr/>
            </a:pPr>
            <a:fld id="{BBCCBA22-3B2D-46F9-B0DC-4E60D7874B5E}" type="datetimeFigureOut">
              <a:rPr lang="en-US"/>
              <a:pPr>
                <a:defRPr/>
              </a:pPr>
              <a:t>10/2/2012</a:t>
            </a:fld>
            <a:endParaRPr lang="en-US"/>
          </a:p>
        </p:txBody>
      </p:sp>
      <p:sp>
        <p:nvSpPr>
          <p:cNvPr id="6" name="Footer Placeholder 5"/>
          <p:cNvSpPr>
            <a:spLocks noGrp="1"/>
          </p:cNvSpPr>
          <p:nvPr>
            <p:ph type="ftr" sz="quarter" idx="11"/>
          </p:nvPr>
        </p:nvSpPr>
        <p:spPr>
          <a:xfrm>
            <a:off x="1135063" y="6556375"/>
            <a:ext cx="5143500"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5" y="6556375"/>
            <a:ext cx="503238" cy="301625"/>
          </a:xfrm>
        </p:spPr>
        <p:txBody>
          <a:bodyPr/>
          <a:lstStyle>
            <a:lvl1pPr>
              <a:defRPr sz="900" smtClean="0"/>
            </a:lvl1pPr>
          </a:lstStyle>
          <a:p>
            <a:pPr>
              <a:defRPr/>
            </a:pPr>
            <a:fld id="{30051325-B719-4EBE-986F-931E7D05BE6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n-US" smtClean="0"/>
              <a:t>Click to edit Master title style</a:t>
            </a:r>
            <a:endParaRPr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4"/>
          <p:cNvSpPr>
            <a:spLocks noGrp="1"/>
          </p:cNvSpPr>
          <p:nvPr>
            <p:ph type="dt" sz="half" idx="10"/>
          </p:nvPr>
        </p:nvSpPr>
        <p:spPr>
          <a:xfrm>
            <a:off x="6108700" y="6556375"/>
            <a:ext cx="2101850" cy="301625"/>
          </a:xfrm>
        </p:spPr>
        <p:txBody>
          <a:bodyPr/>
          <a:lstStyle>
            <a:lvl1pPr>
              <a:defRPr sz="900" smtClean="0"/>
            </a:lvl1pPr>
          </a:lstStyle>
          <a:p>
            <a:pPr>
              <a:defRPr/>
            </a:pPr>
            <a:fld id="{A8B5EACC-451A-4CDC-9091-06F5A4AF14E6}" type="datetimeFigureOut">
              <a:rPr lang="en-US"/>
              <a:pPr>
                <a:defRPr/>
              </a:pPr>
              <a:t>10/2/2012</a:t>
            </a:fld>
            <a:endParaRPr lang="en-US"/>
          </a:p>
        </p:txBody>
      </p:sp>
      <p:sp>
        <p:nvSpPr>
          <p:cNvPr id="6" name="Footer Placeholder 5"/>
          <p:cNvSpPr>
            <a:spLocks noGrp="1"/>
          </p:cNvSpPr>
          <p:nvPr>
            <p:ph type="ftr" sz="quarter" idx="11"/>
          </p:nvPr>
        </p:nvSpPr>
        <p:spPr>
          <a:xfrm>
            <a:off x="1169988" y="6557963"/>
            <a:ext cx="4948237"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6900" y="6556375"/>
            <a:ext cx="366713" cy="301625"/>
          </a:xfrm>
        </p:spPr>
        <p:txBody>
          <a:bodyPr/>
          <a:lstStyle>
            <a:lvl1pPr algn="ctr">
              <a:defRPr sz="900" smtClean="0"/>
            </a:lvl1pPr>
          </a:lstStyle>
          <a:p>
            <a:pPr>
              <a:defRPr/>
            </a:pPr>
            <a:fld id="{411DAD12-E5B7-4597-A689-7C7DB820238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Straight Connector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8288"/>
            <a:ext cx="8229600" cy="1398587"/>
          </a:xfrm>
          <a:prstGeom prst="rect">
            <a:avLst/>
          </a:prstGeom>
        </p:spPr>
        <p:txBody>
          <a:bodyPr vert="horz" anchor="ctr">
            <a:normAutofit/>
          </a:bodyPr>
          <a:lstStyle/>
          <a:p>
            <a:r>
              <a:rPr lang="en-US" smtClean="0"/>
              <a:t>Click to edit Master title style</a:t>
            </a:r>
            <a:endParaRPr lang="en-US"/>
          </a:p>
        </p:txBody>
      </p:sp>
      <p:sp>
        <p:nvSpPr>
          <p:cNvPr id="1030" name="Text Placeholder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defRPr>
            </a:lvl1pPr>
          </a:lstStyle>
          <a:p>
            <a:pPr>
              <a:defRPr/>
            </a:pPr>
            <a:fld id="{B9BBA499-229A-4322-B20F-FB444F00FC70}" type="datetimeFigureOut">
              <a:rPr lang="en-US"/>
              <a:pPr>
                <a:defRPr/>
              </a:pPr>
              <a:t>10/2/2012</a:t>
            </a:fld>
            <a:endParaRPr lang="en-US"/>
          </a:p>
        </p:txBody>
      </p:sp>
      <p:sp>
        <p:nvSpPr>
          <p:cNvPr id="3" name="Footer Placeholder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lstStyle>
          <a:p>
            <a:pPr>
              <a:defRPr/>
            </a:pPr>
            <a:endParaRPr lang="en-US"/>
          </a:p>
        </p:txBody>
      </p:sp>
      <p:sp>
        <p:nvSpPr>
          <p:cNvPr id="23" name="Slide Number Placeholder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defRPr>
            </a:lvl1pPr>
          </a:lstStyle>
          <a:p>
            <a:pPr>
              <a:defRPr/>
            </a:pPr>
            <a:fld id="{D2BE797F-50A7-459F-B485-BAEAE256FAC2}"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0" r:id="rId6"/>
    <p:sldLayoutId id="2147483861" r:id="rId7"/>
    <p:sldLayoutId id="2147483869" r:id="rId8"/>
    <p:sldLayoutId id="2147483870" r:id="rId9"/>
    <p:sldLayoutId id="2147483862" r:id="rId10"/>
    <p:sldLayoutId id="2147483863" r:id="rId11"/>
  </p:sldLayoutIdLst>
  <p:txStyles>
    <p:titleStyle>
      <a:lvl1pPr marL="484188" algn="l" rtl="0"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0" fontAlgn="base">
        <a:spcBef>
          <a:spcPct val="0"/>
        </a:spcBef>
        <a:spcAft>
          <a:spcPct val="0"/>
        </a:spcAft>
        <a:defRPr sz="4200">
          <a:solidFill>
            <a:srgbClr val="FF5C9C"/>
          </a:solidFill>
          <a:latin typeface="Century Gothic" pitchFamily="34" charset="0"/>
        </a:defRPr>
      </a:lvl2pPr>
      <a:lvl3pPr marL="484188" algn="l" rtl="0" fontAlgn="base">
        <a:spcBef>
          <a:spcPct val="0"/>
        </a:spcBef>
        <a:spcAft>
          <a:spcPct val="0"/>
        </a:spcAft>
        <a:defRPr sz="4200">
          <a:solidFill>
            <a:srgbClr val="FF5C9C"/>
          </a:solidFill>
          <a:latin typeface="Century Gothic" pitchFamily="34" charset="0"/>
        </a:defRPr>
      </a:lvl3pPr>
      <a:lvl4pPr marL="484188" algn="l" rtl="0" fontAlgn="base">
        <a:spcBef>
          <a:spcPct val="0"/>
        </a:spcBef>
        <a:spcAft>
          <a:spcPct val="0"/>
        </a:spcAft>
        <a:defRPr sz="4200">
          <a:solidFill>
            <a:srgbClr val="FF5C9C"/>
          </a:solidFill>
          <a:latin typeface="Century Gothic" pitchFamily="34" charset="0"/>
        </a:defRPr>
      </a:lvl4pPr>
      <a:lvl5pPr marL="484188" algn="l" rtl="0" fontAlgn="base">
        <a:spcBef>
          <a:spcPct val="0"/>
        </a:spcBef>
        <a:spcAft>
          <a:spcPct val="0"/>
        </a:spcAft>
        <a:defRPr sz="4200">
          <a:solidFill>
            <a:srgbClr val="FF5C9C"/>
          </a:solidFill>
          <a:latin typeface="Century Gothic" pitchFamily="34" charset="0"/>
        </a:defRPr>
      </a:lvl5pPr>
      <a:lvl6pPr marL="941388" algn="l" rtl="0" fontAlgn="base">
        <a:spcBef>
          <a:spcPct val="0"/>
        </a:spcBef>
        <a:spcAft>
          <a:spcPct val="0"/>
        </a:spcAft>
        <a:defRPr sz="4200">
          <a:solidFill>
            <a:srgbClr val="FF5C9C"/>
          </a:solidFill>
          <a:latin typeface="Century Gothic" pitchFamily="34" charset="0"/>
        </a:defRPr>
      </a:lvl6pPr>
      <a:lvl7pPr marL="1398588" algn="l" rtl="0" fontAlgn="base">
        <a:spcBef>
          <a:spcPct val="0"/>
        </a:spcBef>
        <a:spcAft>
          <a:spcPct val="0"/>
        </a:spcAft>
        <a:defRPr sz="4200">
          <a:solidFill>
            <a:srgbClr val="FF5C9C"/>
          </a:solidFill>
          <a:latin typeface="Century Gothic" pitchFamily="34" charset="0"/>
        </a:defRPr>
      </a:lvl7pPr>
      <a:lvl8pPr marL="1855788" algn="l" rtl="0" fontAlgn="base">
        <a:spcBef>
          <a:spcPct val="0"/>
        </a:spcBef>
        <a:spcAft>
          <a:spcPct val="0"/>
        </a:spcAft>
        <a:defRPr sz="4200">
          <a:solidFill>
            <a:srgbClr val="FF5C9C"/>
          </a:solidFill>
          <a:latin typeface="Century Gothic" pitchFamily="34" charset="0"/>
        </a:defRPr>
      </a:lvl8pPr>
      <a:lvl9pPr marL="2312988" algn="l" rtl="0" fontAlgn="base">
        <a:spcBef>
          <a:spcPct val="0"/>
        </a:spcBef>
        <a:spcAft>
          <a:spcPct val="0"/>
        </a:spcAft>
        <a:defRPr sz="4200">
          <a:solidFill>
            <a:srgbClr val="FF5C9C"/>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fontAlgn="auto">
              <a:spcAft>
                <a:spcPts val="0"/>
              </a:spcAft>
              <a:defRPr/>
            </a:pPr>
            <a:r>
              <a:rPr lang="en-US" sz="4800" dirty="0" smtClean="0">
                <a:solidFill>
                  <a:schemeClr val="accent1">
                    <a:tint val="83000"/>
                    <a:satMod val="150000"/>
                  </a:schemeClr>
                </a:solidFill>
              </a:rPr>
              <a:t>French Impressionism</a:t>
            </a:r>
            <a:endParaRPr lang="en-US" sz="4800"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By: Margot H.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6781800" cy="990600"/>
          </a:xfrm>
        </p:spPr>
        <p:txBody>
          <a:bodyPr/>
          <a:lstStyle/>
          <a:p>
            <a:pPr marL="484632" algn="ctr" fontAlgn="auto">
              <a:spcAft>
                <a:spcPts val="0"/>
              </a:spcAft>
              <a:defRPr/>
            </a:pPr>
            <a:r>
              <a:rPr lang="en-US" b="1" dirty="0" smtClean="0">
                <a:solidFill>
                  <a:schemeClr val="accent1">
                    <a:tint val="83000"/>
                    <a:satMod val="150000"/>
                  </a:schemeClr>
                </a:solidFill>
              </a:rPr>
              <a:t>What is Impressionism?</a:t>
            </a:r>
            <a:endParaRPr lang="en-US" b="1" dirty="0">
              <a:solidFill>
                <a:schemeClr val="accent1">
                  <a:tint val="83000"/>
                  <a:satMod val="150000"/>
                </a:schemeClr>
              </a:solidFill>
            </a:endParaRPr>
          </a:p>
        </p:txBody>
      </p:sp>
      <p:sp>
        <p:nvSpPr>
          <p:cNvPr id="3" name="Content Placeholder 2"/>
          <p:cNvSpPr>
            <a:spLocks noGrp="1"/>
          </p:cNvSpPr>
          <p:nvPr>
            <p:ph idx="1"/>
          </p:nvPr>
        </p:nvSpPr>
        <p:spPr>
          <a:xfrm>
            <a:off x="457200" y="1752600"/>
            <a:ext cx="8153400" cy="4724400"/>
          </a:xfrm>
        </p:spPr>
        <p:txBody>
          <a:bodyPr>
            <a:normAutofit/>
          </a:bodyPr>
          <a:lstStyle/>
          <a:p>
            <a:pPr marL="448056" indent="-384048" fontAlgn="auto">
              <a:spcAft>
                <a:spcPts val="0"/>
              </a:spcAft>
              <a:buFont typeface="Wingdings 2"/>
              <a:buChar char=""/>
              <a:defRPr/>
            </a:pPr>
            <a:r>
              <a:rPr lang="en-US" sz="2000" b="1" dirty="0" smtClean="0">
                <a:ea typeface="Tahoma" pitchFamily="34" charset="0"/>
                <a:cs typeface="Tahoma" pitchFamily="34" charset="0"/>
              </a:rPr>
              <a:t>Impressionism was an artistic movement that developed mainly in France during the late 19th and early 20th centuries </a:t>
            </a:r>
          </a:p>
          <a:p>
            <a:pPr marL="448056" indent="-384048" fontAlgn="auto">
              <a:spcAft>
                <a:spcPts val="0"/>
              </a:spcAft>
              <a:buFont typeface="Wingdings 2"/>
              <a:buChar char=""/>
              <a:defRPr/>
            </a:pPr>
            <a:r>
              <a:rPr lang="en-US" sz="2000" b="1" dirty="0" smtClean="0">
                <a:ea typeface="Tahoma" pitchFamily="34" charset="0"/>
                <a:cs typeface="Tahoma" pitchFamily="34" charset="0"/>
              </a:rPr>
              <a:t>The style of impressionism focuses on small stokes of mainly primary colors, and the traditional impressionist painters did not use black paint in their works</a:t>
            </a:r>
          </a:p>
          <a:p>
            <a:pPr marL="448056" indent="-384048" fontAlgn="auto">
              <a:spcAft>
                <a:spcPts val="0"/>
              </a:spcAft>
              <a:buFont typeface="Wingdings 2"/>
              <a:buChar char=""/>
              <a:defRPr/>
            </a:pPr>
            <a:r>
              <a:rPr lang="en-US" sz="2000" b="1" dirty="0" smtClean="0">
                <a:ea typeface="Tahoma" pitchFamily="34" charset="0"/>
                <a:cs typeface="Tahoma" pitchFamily="34" charset="0"/>
              </a:rPr>
              <a:t>The impressionist painters were able to accurately capture the look of sunlight and movement</a:t>
            </a:r>
          </a:p>
          <a:p>
            <a:pPr marL="448056" indent="-384048" fontAlgn="auto">
              <a:spcAft>
                <a:spcPts val="0"/>
              </a:spcAft>
              <a:buFont typeface="Wingdings 2"/>
              <a:buChar char=""/>
              <a:defRPr/>
            </a:pPr>
            <a:r>
              <a:rPr lang="en-US" sz="2000" b="1" dirty="0" smtClean="0">
                <a:ea typeface="Tahoma" pitchFamily="34" charset="0"/>
                <a:cs typeface="Tahoma" pitchFamily="34" charset="0"/>
              </a:rPr>
              <a:t>Most impressionists painted </a:t>
            </a:r>
            <a:r>
              <a:rPr lang="en-US" sz="2000" b="1" i="1" dirty="0" smtClean="0">
                <a:ea typeface="Tahoma" pitchFamily="34" charset="0"/>
                <a:cs typeface="Tahoma" pitchFamily="34" charset="0"/>
              </a:rPr>
              <a:t>en </a:t>
            </a:r>
            <a:r>
              <a:rPr lang="en-US" sz="2000" b="1" i="1" dirty="0" err="1" smtClean="0">
                <a:ea typeface="Tahoma" pitchFamily="34" charset="0"/>
                <a:cs typeface="Tahoma" pitchFamily="34" charset="0"/>
              </a:rPr>
              <a:t>plein</a:t>
            </a:r>
            <a:r>
              <a:rPr lang="en-US" sz="2000" b="1" i="1" dirty="0" smtClean="0">
                <a:ea typeface="Tahoma" pitchFamily="34" charset="0"/>
                <a:cs typeface="Tahoma" pitchFamily="34" charset="0"/>
              </a:rPr>
              <a:t> air</a:t>
            </a:r>
            <a:r>
              <a:rPr lang="en-US" sz="2000" b="1" dirty="0" smtClean="0">
                <a:ea typeface="Tahoma" pitchFamily="34" charset="0"/>
                <a:cs typeface="Tahoma" pitchFamily="34" charset="0"/>
              </a:rPr>
              <a:t>, which is translated to mean “in the open air” and means that they painted outside rather than in a studio</a:t>
            </a:r>
          </a:p>
          <a:p>
            <a:pPr marL="448056" indent="-384048" fontAlgn="auto">
              <a:spcAft>
                <a:spcPts val="0"/>
              </a:spcAft>
              <a:buFont typeface="Wingdings 2"/>
              <a:buChar char=""/>
              <a:defRPr/>
            </a:pPr>
            <a:r>
              <a:rPr lang="en-US" sz="2000" b="1" dirty="0" smtClean="0">
                <a:ea typeface="Tahoma" pitchFamily="34" charset="0"/>
                <a:cs typeface="Tahoma" pitchFamily="34" charset="0"/>
              </a:rPr>
              <a:t>The French public were harsh in their reviews of impressionism at first, but eventually they came to appreciate the new style</a:t>
            </a:r>
          </a:p>
          <a:p>
            <a:pPr marL="0" indent="0" fontAlgn="auto">
              <a:spcAft>
                <a:spcPts val="0"/>
              </a:spcAft>
              <a:buFont typeface="Wingdings 2"/>
              <a:buNone/>
              <a:defRPr/>
            </a:pPr>
            <a:endParaRPr lang="en-US"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7494"/>
            <a:ext cx="8229600" cy="1399032"/>
          </a:xfrm>
        </p:spPr>
        <p:txBody>
          <a:bodyPr/>
          <a:lstStyle/>
          <a:p>
            <a:pPr algn="ctr" fontAlgn="auto">
              <a:spcAft>
                <a:spcPts val="0"/>
              </a:spcAft>
              <a:defRPr/>
            </a:pPr>
            <a:r>
              <a:rPr lang="en-US" b="1" dirty="0" smtClean="0">
                <a:solidFill>
                  <a:schemeClr val="accent1">
                    <a:tint val="83000"/>
                    <a:satMod val="150000"/>
                  </a:schemeClr>
                </a:solidFill>
              </a:rPr>
              <a:t>Examples of French Impressionism</a:t>
            </a:r>
            <a:endParaRPr lang="en-US" b="1" dirty="0">
              <a:solidFill>
                <a:schemeClr val="accent1">
                  <a:tint val="83000"/>
                  <a:satMod val="150000"/>
                </a:schemeClr>
              </a:solidFill>
            </a:endParaRPr>
          </a:p>
        </p:txBody>
      </p:sp>
      <p:pic>
        <p:nvPicPr>
          <p:cNvPr id="15362" name="Content Placeholder 6"/>
          <p:cNvPicPr>
            <a:picLocks noGrp="1" noChangeAspect="1"/>
          </p:cNvPicPr>
          <p:nvPr>
            <p:ph sz="half" idx="1"/>
          </p:nvPr>
        </p:nvPicPr>
        <p:blipFill>
          <a:blip r:embed="rId2"/>
          <a:srcRect/>
          <a:stretch>
            <a:fillRect/>
          </a:stretch>
        </p:blipFill>
        <p:spPr>
          <a:xfrm>
            <a:off x="457200" y="1828800"/>
            <a:ext cx="4038600" cy="3921125"/>
          </a:xfrm>
        </p:spPr>
      </p:pic>
      <p:pic>
        <p:nvPicPr>
          <p:cNvPr id="15363" name="Content Placeholder 9"/>
          <p:cNvPicPr>
            <a:picLocks noGrp="1" noChangeAspect="1"/>
          </p:cNvPicPr>
          <p:nvPr>
            <p:ph sz="half" idx="2"/>
          </p:nvPr>
        </p:nvPicPr>
        <p:blipFill>
          <a:blip r:embed="rId3"/>
          <a:srcRect/>
          <a:stretch>
            <a:fillRect/>
          </a:stretch>
        </p:blipFill>
        <p:spPr>
          <a:xfrm>
            <a:off x="4953000" y="2362200"/>
            <a:ext cx="3733800" cy="2820988"/>
          </a:xfrm>
        </p:spPr>
      </p:pic>
      <p:sp>
        <p:nvSpPr>
          <p:cNvPr id="15364" name="TextBox 7"/>
          <p:cNvSpPr txBox="1">
            <a:spLocks noChangeArrowheads="1"/>
          </p:cNvSpPr>
          <p:nvPr/>
        </p:nvSpPr>
        <p:spPr bwMode="auto">
          <a:xfrm>
            <a:off x="609600" y="5791200"/>
            <a:ext cx="3733800" cy="646113"/>
          </a:xfrm>
          <a:prstGeom prst="rect">
            <a:avLst/>
          </a:prstGeom>
          <a:noFill/>
          <a:ln w="9525">
            <a:noFill/>
            <a:miter lim="800000"/>
            <a:headEnd/>
            <a:tailEnd/>
          </a:ln>
        </p:spPr>
        <p:txBody>
          <a:bodyPr>
            <a:spAutoFit/>
          </a:bodyPr>
          <a:lstStyle/>
          <a:p>
            <a:pPr algn="ctr"/>
            <a:r>
              <a:rPr lang="en-US">
                <a:latin typeface="Century Gothic" pitchFamily="34" charset="0"/>
              </a:rPr>
              <a:t>Waterlilies and Japanese Bridge </a:t>
            </a:r>
          </a:p>
          <a:p>
            <a:pPr algn="ctr"/>
            <a:r>
              <a:rPr lang="en-US">
                <a:latin typeface="Century Gothic" pitchFamily="34" charset="0"/>
              </a:rPr>
              <a:t>- Claude Monet</a:t>
            </a:r>
          </a:p>
        </p:txBody>
      </p:sp>
      <p:sp>
        <p:nvSpPr>
          <p:cNvPr id="15365" name="TextBox 8"/>
          <p:cNvSpPr txBox="1">
            <a:spLocks noChangeArrowheads="1"/>
          </p:cNvSpPr>
          <p:nvPr/>
        </p:nvSpPr>
        <p:spPr bwMode="auto">
          <a:xfrm>
            <a:off x="4800600" y="5791200"/>
            <a:ext cx="3886200" cy="646113"/>
          </a:xfrm>
          <a:prstGeom prst="rect">
            <a:avLst/>
          </a:prstGeom>
          <a:noFill/>
          <a:ln w="9525">
            <a:noFill/>
            <a:miter lim="800000"/>
            <a:headEnd/>
            <a:tailEnd/>
          </a:ln>
        </p:spPr>
        <p:txBody>
          <a:bodyPr>
            <a:spAutoFit/>
          </a:bodyPr>
          <a:lstStyle/>
          <a:p>
            <a:pPr algn="ctr"/>
            <a:r>
              <a:rPr lang="en-US">
                <a:latin typeface="Century Gothic" pitchFamily="34" charset="0"/>
              </a:rPr>
              <a:t>Banks of the Seine at Asnieres</a:t>
            </a:r>
          </a:p>
          <a:p>
            <a:pPr algn="ctr"/>
            <a:r>
              <a:rPr lang="en-US">
                <a:latin typeface="Century Gothic" pitchFamily="34" charset="0"/>
              </a:rPr>
              <a:t>- Auguste Renoir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Famous French Impressionists</a:t>
            </a:r>
            <a:endParaRPr lang="en-US" b="1" dirty="0"/>
          </a:p>
        </p:txBody>
      </p:sp>
      <p:sp>
        <p:nvSpPr>
          <p:cNvPr id="7" name="Content Placeholder 6"/>
          <p:cNvSpPr>
            <a:spLocks noGrp="1"/>
          </p:cNvSpPr>
          <p:nvPr>
            <p:ph sz="half" idx="1"/>
          </p:nvPr>
        </p:nvSpPr>
        <p:spPr>
          <a:xfrm>
            <a:off x="457200" y="1722437"/>
            <a:ext cx="4038600" cy="4754563"/>
          </a:xfrm>
        </p:spPr>
        <p:txBody>
          <a:bodyPr/>
          <a:lstStyle/>
          <a:p>
            <a:r>
              <a:rPr lang="en-US" sz="2100" dirty="0"/>
              <a:t>Frédéric Bazille</a:t>
            </a:r>
          </a:p>
          <a:p>
            <a:r>
              <a:rPr lang="en-US" sz="2100" dirty="0"/>
              <a:t> </a:t>
            </a:r>
            <a:r>
              <a:rPr lang="en-US" sz="2100" dirty="0" err="1"/>
              <a:t>Eugène</a:t>
            </a:r>
            <a:r>
              <a:rPr lang="en-US" sz="2100" dirty="0"/>
              <a:t> </a:t>
            </a:r>
            <a:r>
              <a:rPr lang="en-US" sz="2100" dirty="0" err="1"/>
              <a:t>Boudin</a:t>
            </a:r>
            <a:endParaRPr lang="en-US" sz="2100" dirty="0"/>
          </a:p>
          <a:p>
            <a:r>
              <a:rPr lang="en-US" sz="2100" dirty="0"/>
              <a:t> Félix </a:t>
            </a:r>
            <a:r>
              <a:rPr lang="en-US" sz="2100" dirty="0" err="1"/>
              <a:t>Bracquemond</a:t>
            </a:r>
            <a:endParaRPr lang="en-US" sz="2100" dirty="0"/>
          </a:p>
          <a:p>
            <a:r>
              <a:rPr lang="en-US" sz="2100" dirty="0"/>
              <a:t> Marie </a:t>
            </a:r>
            <a:r>
              <a:rPr lang="en-US" sz="2100" dirty="0" err="1"/>
              <a:t>Bracquemond</a:t>
            </a:r>
            <a:endParaRPr lang="en-US" sz="2100" dirty="0"/>
          </a:p>
          <a:p>
            <a:r>
              <a:rPr lang="en-US" sz="2100" dirty="0"/>
              <a:t> Mary Cassatt</a:t>
            </a:r>
          </a:p>
          <a:p>
            <a:r>
              <a:rPr lang="en-US" sz="2100" dirty="0"/>
              <a:t> </a:t>
            </a:r>
            <a:r>
              <a:rPr lang="en-US" sz="2100" dirty="0" err="1"/>
              <a:t>Gustave</a:t>
            </a:r>
            <a:r>
              <a:rPr lang="en-US" sz="2100" dirty="0"/>
              <a:t> </a:t>
            </a:r>
            <a:r>
              <a:rPr lang="en-US" sz="2100" dirty="0" err="1"/>
              <a:t>Caillebotte</a:t>
            </a:r>
            <a:endParaRPr lang="en-US" sz="2100" dirty="0"/>
          </a:p>
          <a:p>
            <a:r>
              <a:rPr lang="en-US" sz="2100" dirty="0"/>
              <a:t> Paul </a:t>
            </a:r>
            <a:r>
              <a:rPr lang="en-US" sz="2100" dirty="0" smtClean="0"/>
              <a:t>Cézanne</a:t>
            </a:r>
            <a:endParaRPr lang="en-US" sz="2100" dirty="0"/>
          </a:p>
          <a:p>
            <a:r>
              <a:rPr lang="en-US" sz="2100" dirty="0"/>
              <a:t> </a:t>
            </a:r>
            <a:r>
              <a:rPr lang="en-US" sz="2100" dirty="0" err="1"/>
              <a:t>Gustave</a:t>
            </a:r>
            <a:r>
              <a:rPr lang="en-US" sz="2100" dirty="0"/>
              <a:t> Colin</a:t>
            </a:r>
          </a:p>
          <a:p>
            <a:r>
              <a:rPr lang="en-US" sz="2100" dirty="0"/>
              <a:t> Edgar Degas</a:t>
            </a:r>
          </a:p>
          <a:p>
            <a:r>
              <a:rPr lang="en-US" sz="2100" dirty="0"/>
              <a:t> Jean-Louis </a:t>
            </a:r>
            <a:r>
              <a:rPr lang="en-US" sz="2100" dirty="0" err="1"/>
              <a:t>Forain</a:t>
            </a:r>
            <a:endParaRPr lang="en-US" sz="2100" dirty="0"/>
          </a:p>
          <a:p>
            <a:r>
              <a:rPr lang="en-US" sz="2100" dirty="0"/>
              <a:t> Paul </a:t>
            </a:r>
            <a:r>
              <a:rPr lang="en-US" sz="2100" dirty="0" smtClean="0"/>
              <a:t>Gauguin</a:t>
            </a:r>
            <a:endParaRPr lang="en-US" sz="2100" dirty="0"/>
          </a:p>
          <a:p>
            <a:r>
              <a:rPr lang="en-US" sz="2100" dirty="0"/>
              <a:t> Eva </a:t>
            </a:r>
            <a:r>
              <a:rPr lang="en-US" sz="2100" dirty="0" err="1"/>
              <a:t>Gonzalès</a:t>
            </a:r>
            <a:endParaRPr lang="en-US" sz="2100" dirty="0"/>
          </a:p>
        </p:txBody>
      </p:sp>
      <p:sp>
        <p:nvSpPr>
          <p:cNvPr id="8" name="Content Placeholder 7"/>
          <p:cNvSpPr>
            <a:spLocks noGrp="1"/>
          </p:cNvSpPr>
          <p:nvPr>
            <p:ph sz="half" idx="2"/>
          </p:nvPr>
        </p:nvSpPr>
        <p:spPr/>
        <p:txBody>
          <a:bodyPr/>
          <a:lstStyle/>
          <a:p>
            <a:r>
              <a:rPr lang="en-US" sz="2100" dirty="0"/>
              <a:t>Armand </a:t>
            </a:r>
            <a:r>
              <a:rPr lang="en-US" sz="2100" dirty="0" err="1"/>
              <a:t>Guillaumin</a:t>
            </a:r>
            <a:endParaRPr lang="en-US" sz="2100" dirty="0"/>
          </a:p>
          <a:p>
            <a:r>
              <a:rPr lang="en-US" sz="2100" dirty="0"/>
              <a:t> </a:t>
            </a:r>
            <a:r>
              <a:rPr lang="en-US" sz="2100" dirty="0" err="1"/>
              <a:t>Stanislas</a:t>
            </a:r>
            <a:r>
              <a:rPr lang="en-US" sz="2100" dirty="0"/>
              <a:t> </a:t>
            </a:r>
            <a:r>
              <a:rPr lang="en-US" sz="2100" dirty="0" err="1"/>
              <a:t>Lépine</a:t>
            </a:r>
            <a:endParaRPr lang="en-US" sz="2100" dirty="0"/>
          </a:p>
          <a:p>
            <a:r>
              <a:rPr lang="en-US" sz="2100" dirty="0"/>
              <a:t> </a:t>
            </a:r>
            <a:r>
              <a:rPr lang="en-US" sz="2100" dirty="0" err="1"/>
              <a:t>Edouard</a:t>
            </a:r>
            <a:r>
              <a:rPr lang="en-US" sz="2100" dirty="0"/>
              <a:t> </a:t>
            </a:r>
            <a:r>
              <a:rPr lang="en-US" sz="2100" dirty="0" err="1" smtClean="0"/>
              <a:t>Manet</a:t>
            </a:r>
            <a:endParaRPr lang="en-US" sz="2100" dirty="0"/>
          </a:p>
          <a:p>
            <a:r>
              <a:rPr lang="en-US" sz="2100" dirty="0"/>
              <a:t> Claude Monet</a:t>
            </a:r>
          </a:p>
          <a:p>
            <a:r>
              <a:rPr lang="en-US" sz="2100" dirty="0"/>
              <a:t> </a:t>
            </a:r>
            <a:r>
              <a:rPr lang="en-US" sz="2100" dirty="0" err="1"/>
              <a:t>Berthe</a:t>
            </a:r>
            <a:r>
              <a:rPr lang="en-US" sz="2100" dirty="0"/>
              <a:t> Morisot</a:t>
            </a:r>
          </a:p>
          <a:p>
            <a:r>
              <a:rPr lang="en-US" sz="2100" dirty="0"/>
              <a:t> Camille Pissarro</a:t>
            </a:r>
          </a:p>
          <a:p>
            <a:r>
              <a:rPr lang="en-US" sz="2100" dirty="0"/>
              <a:t> Auguste Renoir</a:t>
            </a:r>
          </a:p>
          <a:p>
            <a:r>
              <a:rPr lang="en-US" sz="2100" dirty="0"/>
              <a:t> Emile </a:t>
            </a:r>
            <a:r>
              <a:rPr lang="en-US" sz="2100" dirty="0" err="1"/>
              <a:t>Schuffenecker</a:t>
            </a:r>
            <a:endParaRPr lang="en-US" sz="2100" dirty="0"/>
          </a:p>
          <a:p>
            <a:r>
              <a:rPr lang="en-US" sz="2100" dirty="0"/>
              <a:t> Georges Seurat</a:t>
            </a:r>
          </a:p>
          <a:p>
            <a:r>
              <a:rPr lang="en-US" sz="2100" dirty="0"/>
              <a:t> Paul Signac</a:t>
            </a:r>
          </a:p>
          <a:p>
            <a:r>
              <a:rPr lang="en-US" sz="2100" dirty="0"/>
              <a:t> Alfred Sisley</a:t>
            </a:r>
          </a:p>
        </p:txBody>
      </p:sp>
    </p:spTree>
    <p:extLst>
      <p:ext uri="{BB962C8B-B14F-4D97-AF65-F5344CB8AC3E}">
        <p14:creationId xmlns:p14="http://schemas.microsoft.com/office/powerpoint/2010/main" val="67935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algn="ctr" fontAlgn="auto">
              <a:spcAft>
                <a:spcPts val="0"/>
              </a:spcAft>
              <a:defRPr/>
            </a:pPr>
            <a:r>
              <a:rPr lang="en-US" b="1" dirty="0" smtClean="0">
                <a:solidFill>
                  <a:schemeClr val="accent1">
                    <a:tint val="83000"/>
                    <a:satMod val="150000"/>
                  </a:schemeClr>
                </a:solidFill>
              </a:rPr>
              <a:t>The Impact of Impressionism in America</a:t>
            </a:r>
            <a:endParaRPr lang="en-US" b="1"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lnSpcReduction="10000"/>
          </a:bodyPr>
          <a:lstStyle/>
          <a:p>
            <a:pPr>
              <a:lnSpc>
                <a:spcPct val="80000"/>
              </a:lnSpc>
            </a:pPr>
            <a:r>
              <a:rPr lang="en-US" sz="2100" b="1" smtClean="0"/>
              <a:t>It was introduced in the United States around 1885-1890</a:t>
            </a:r>
          </a:p>
          <a:p>
            <a:pPr>
              <a:lnSpc>
                <a:spcPct val="80000"/>
              </a:lnSpc>
            </a:pPr>
            <a:r>
              <a:rPr lang="en-US" sz="2100" b="1" smtClean="0"/>
              <a:t>Many leading American artists traveled to Paris, learned the style of impressionism, then brought it back to America where it was accepted a lot more widely than it had been in France</a:t>
            </a:r>
          </a:p>
          <a:p>
            <a:pPr>
              <a:lnSpc>
                <a:spcPct val="80000"/>
              </a:lnSpc>
            </a:pPr>
            <a:r>
              <a:rPr lang="en-US" sz="2100" b="1" smtClean="0"/>
              <a:t>During the late 19</a:t>
            </a:r>
            <a:r>
              <a:rPr lang="en-US" sz="2100" b="1" baseline="30000" smtClean="0"/>
              <a:t>th</a:t>
            </a:r>
            <a:r>
              <a:rPr lang="en-US" sz="2100" b="1" smtClean="0"/>
              <a:t> and early 20</a:t>
            </a:r>
            <a:r>
              <a:rPr lang="en-US" sz="2100" b="1" baseline="30000" smtClean="0"/>
              <a:t>th</a:t>
            </a:r>
            <a:r>
              <a:rPr lang="en-US" sz="2100" b="1" smtClean="0"/>
              <a:t> centuries, Californian artists created a new style based off of French Impressionism and called it Californian Impressionism; modern landscape painting is based off of this style </a:t>
            </a:r>
          </a:p>
          <a:p>
            <a:pPr>
              <a:lnSpc>
                <a:spcPct val="80000"/>
              </a:lnSpc>
            </a:pPr>
            <a:r>
              <a:rPr lang="en-US" sz="2100" b="1" smtClean="0"/>
              <a:t>In 1887, the first exhibition of a single impressionist artist was held at Boston's St. Botolph Club for Claude Monet</a:t>
            </a:r>
          </a:p>
          <a:p>
            <a:pPr>
              <a:lnSpc>
                <a:spcPct val="80000"/>
              </a:lnSpc>
            </a:pPr>
            <a:r>
              <a:rPr lang="en-US" sz="2100" b="1" smtClean="0"/>
              <a:t>In 1898, ten artists (known as “The Ten”) who were inspired by impressionism left the National Academy of Design and the Society of American Artists and lead the way to modern art by defending impressionism from skeptics and helping other American artists escape from the outdated art concepts of the past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Famous American Impressionists</a:t>
            </a:r>
            <a:endParaRPr lang="en-US" b="1" dirty="0"/>
          </a:p>
        </p:txBody>
      </p:sp>
      <p:sp>
        <p:nvSpPr>
          <p:cNvPr id="3" name="Content Placeholder 2"/>
          <p:cNvSpPr>
            <a:spLocks noGrp="1"/>
          </p:cNvSpPr>
          <p:nvPr>
            <p:ph sz="half" idx="1"/>
          </p:nvPr>
        </p:nvSpPr>
        <p:spPr/>
        <p:txBody>
          <a:bodyPr/>
          <a:lstStyle/>
          <a:p>
            <a:r>
              <a:rPr lang="en-US" sz="2300" dirty="0" smtClean="0"/>
              <a:t>Childe Hassam*</a:t>
            </a:r>
          </a:p>
          <a:p>
            <a:r>
              <a:rPr lang="en-US" sz="2300" dirty="0" smtClean="0"/>
              <a:t>Theodore Robinson</a:t>
            </a:r>
          </a:p>
          <a:p>
            <a:r>
              <a:rPr lang="en-US" sz="2300" dirty="0"/>
              <a:t>Edmund C. </a:t>
            </a:r>
            <a:r>
              <a:rPr lang="en-US" sz="2300" dirty="0" smtClean="0"/>
              <a:t>Tarbell</a:t>
            </a:r>
          </a:p>
          <a:p>
            <a:r>
              <a:rPr lang="en-US" sz="2300" dirty="0"/>
              <a:t>Willard </a:t>
            </a:r>
            <a:r>
              <a:rPr lang="en-US" sz="2300" dirty="0" smtClean="0"/>
              <a:t>Metcalf</a:t>
            </a:r>
          </a:p>
          <a:p>
            <a:r>
              <a:rPr lang="en-US" sz="2300" dirty="0"/>
              <a:t>Daniel </a:t>
            </a:r>
            <a:r>
              <a:rPr lang="en-US" sz="2300" dirty="0" smtClean="0"/>
              <a:t>Garber</a:t>
            </a:r>
          </a:p>
          <a:p>
            <a:r>
              <a:rPr lang="en-US" sz="2300" dirty="0"/>
              <a:t>Philip Leslie </a:t>
            </a:r>
            <a:r>
              <a:rPr lang="en-US" sz="2300" dirty="0" smtClean="0"/>
              <a:t>Hale</a:t>
            </a:r>
          </a:p>
          <a:p>
            <a:r>
              <a:rPr lang="en-US" sz="2300" dirty="0"/>
              <a:t>William </a:t>
            </a:r>
            <a:r>
              <a:rPr lang="en-US" sz="2300" dirty="0" smtClean="0"/>
              <a:t>Glackens</a:t>
            </a:r>
          </a:p>
          <a:p>
            <a:r>
              <a:rPr lang="en-US" sz="2300" dirty="0"/>
              <a:t>Ernest </a:t>
            </a:r>
            <a:r>
              <a:rPr lang="en-US" sz="2300" dirty="0" smtClean="0"/>
              <a:t>Lawson</a:t>
            </a:r>
          </a:p>
          <a:p>
            <a:r>
              <a:rPr lang="en-US" sz="2300" dirty="0"/>
              <a:t>Colin Campbell </a:t>
            </a:r>
            <a:r>
              <a:rPr lang="en-US" sz="2300" dirty="0" smtClean="0"/>
              <a:t>Cooper</a:t>
            </a:r>
          </a:p>
          <a:p>
            <a:r>
              <a:rPr lang="en-US" sz="2300" dirty="0"/>
              <a:t>Frederick Carl </a:t>
            </a:r>
            <a:r>
              <a:rPr lang="en-US" sz="2300" dirty="0" err="1" smtClean="0"/>
              <a:t>Frieseke</a:t>
            </a:r>
            <a:endParaRPr lang="en-US" sz="2300" dirty="0" smtClean="0"/>
          </a:p>
        </p:txBody>
      </p:sp>
      <p:sp>
        <p:nvSpPr>
          <p:cNvPr id="4" name="Content Placeholder 3"/>
          <p:cNvSpPr>
            <a:spLocks noGrp="1"/>
          </p:cNvSpPr>
          <p:nvPr>
            <p:ph sz="half" idx="2"/>
          </p:nvPr>
        </p:nvSpPr>
        <p:spPr/>
        <p:txBody>
          <a:bodyPr/>
          <a:lstStyle/>
          <a:p>
            <a:r>
              <a:rPr lang="en-US" sz="2300" dirty="0"/>
              <a:t>John Henry </a:t>
            </a:r>
            <a:r>
              <a:rPr lang="en-US" sz="2300" dirty="0" err="1"/>
              <a:t>Twachtman</a:t>
            </a:r>
            <a:r>
              <a:rPr lang="en-US" sz="2300" dirty="0"/>
              <a:t>*</a:t>
            </a:r>
          </a:p>
          <a:p>
            <a:r>
              <a:rPr lang="en-US" sz="2300" dirty="0"/>
              <a:t>J. Alden Weir*</a:t>
            </a:r>
          </a:p>
          <a:p>
            <a:r>
              <a:rPr lang="en-US" sz="2300" dirty="0"/>
              <a:t>Thomas W. Dewing*</a:t>
            </a:r>
          </a:p>
          <a:p>
            <a:r>
              <a:rPr lang="en-US" sz="2300" dirty="0"/>
              <a:t>Joseph De Camp*</a:t>
            </a:r>
          </a:p>
          <a:p>
            <a:r>
              <a:rPr lang="en-US" sz="2300" dirty="0"/>
              <a:t>Frank W. Benson*</a:t>
            </a:r>
          </a:p>
          <a:p>
            <a:r>
              <a:rPr lang="en-US" sz="2300" dirty="0"/>
              <a:t>Willard Leroy Metcalf*</a:t>
            </a:r>
          </a:p>
          <a:p>
            <a:r>
              <a:rPr lang="en-US" sz="2300" dirty="0"/>
              <a:t>Edmund Tarbell*</a:t>
            </a:r>
          </a:p>
          <a:p>
            <a:r>
              <a:rPr lang="en-US" sz="2300" dirty="0"/>
              <a:t>Robert Reid*</a:t>
            </a:r>
          </a:p>
          <a:p>
            <a:r>
              <a:rPr lang="en-US" sz="2300" dirty="0"/>
              <a:t>E.E. Simmons*</a:t>
            </a:r>
          </a:p>
          <a:p>
            <a:endParaRPr lang="en-US" sz="2400" dirty="0"/>
          </a:p>
        </p:txBody>
      </p:sp>
      <p:sp>
        <p:nvSpPr>
          <p:cNvPr id="6" name="TextBox 5"/>
          <p:cNvSpPr txBox="1"/>
          <p:nvPr/>
        </p:nvSpPr>
        <p:spPr>
          <a:xfrm>
            <a:off x="3429000" y="6229805"/>
            <a:ext cx="2362200" cy="369332"/>
          </a:xfrm>
          <a:prstGeom prst="rect">
            <a:avLst/>
          </a:prstGeom>
          <a:noFill/>
        </p:spPr>
        <p:txBody>
          <a:bodyPr wrap="square" rtlCol="0">
            <a:spAutoFit/>
          </a:bodyPr>
          <a:lstStyle/>
          <a:p>
            <a:pPr algn="ctr"/>
            <a:r>
              <a:rPr lang="en-US" dirty="0" smtClean="0"/>
              <a:t>*Part of “The Ten”</a:t>
            </a:r>
            <a:endParaRPr lang="en-US" dirty="0"/>
          </a:p>
        </p:txBody>
      </p:sp>
    </p:spTree>
    <p:extLst>
      <p:ext uri="{BB962C8B-B14F-4D97-AF65-F5344CB8AC3E}">
        <p14:creationId xmlns:p14="http://schemas.microsoft.com/office/powerpoint/2010/main" val="1422139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2"/>
          <p:cNvSpPr>
            <a:spLocks noGrp="1"/>
          </p:cNvSpPr>
          <p:nvPr>
            <p:ph sz="quarter" idx="1"/>
          </p:nvPr>
        </p:nvSpPr>
        <p:spPr>
          <a:xfrm>
            <a:off x="304800" y="838200"/>
            <a:ext cx="4648200" cy="2133600"/>
          </a:xfrm>
        </p:spPr>
        <p:txBody>
          <a:bodyPr/>
          <a:lstStyle/>
          <a:p>
            <a:pPr marL="0" indent="0" algn="ctr">
              <a:buFont typeface="Wingdings 2" pitchFamily="18" charset="2"/>
              <a:buNone/>
            </a:pPr>
            <a:r>
              <a:rPr lang="en-US" sz="2400" smtClean="0"/>
              <a:t>“There are no lines in nature, only areas of color, one against another.”</a:t>
            </a:r>
            <a:endParaRPr lang="en-US" sz="2100" smtClean="0"/>
          </a:p>
          <a:p>
            <a:pPr marL="0" indent="0" algn="ctr">
              <a:buFont typeface="Wingdings 2" pitchFamily="18" charset="2"/>
              <a:buNone/>
            </a:pPr>
            <a:r>
              <a:rPr lang="en-US" sz="2000" smtClean="0"/>
              <a:t>-Édouard Manet</a:t>
            </a:r>
            <a:r>
              <a:rPr lang="en-US" sz="2100" smtClean="0"/>
              <a:t> </a:t>
            </a:r>
          </a:p>
        </p:txBody>
      </p:sp>
      <p:sp>
        <p:nvSpPr>
          <p:cNvPr id="17416" name="Text Box 8"/>
          <p:cNvSpPr txBox="1">
            <a:spLocks noChangeArrowheads="1"/>
          </p:cNvSpPr>
          <p:nvPr/>
        </p:nvSpPr>
        <p:spPr bwMode="auto">
          <a:xfrm>
            <a:off x="1219200" y="6019800"/>
            <a:ext cx="2286000" cy="366713"/>
          </a:xfrm>
          <a:prstGeom prst="rect">
            <a:avLst/>
          </a:prstGeom>
          <a:noFill/>
          <a:ln w="9525">
            <a:noFill/>
            <a:miter lim="800000"/>
            <a:headEnd/>
            <a:tailEnd/>
          </a:ln>
          <a:effectLst/>
        </p:spPr>
        <p:txBody>
          <a:bodyPr>
            <a:spAutoFit/>
          </a:bodyPr>
          <a:lstStyle/>
          <a:p>
            <a:pPr algn="ctr">
              <a:spcBef>
                <a:spcPct val="50000"/>
              </a:spcBef>
            </a:pPr>
            <a:r>
              <a:rPr lang="en-US" dirty="0" smtClean="0">
                <a:latin typeface="Century Gothic" pitchFamily="34" charset="0"/>
              </a:rPr>
              <a:t>Childe Hassam</a:t>
            </a:r>
            <a:endParaRPr lang="en-US" dirty="0">
              <a:latin typeface="Century Gothic" pitchFamily="34" charset="0"/>
            </a:endParaRPr>
          </a:p>
        </p:txBody>
      </p:sp>
      <p:pic>
        <p:nvPicPr>
          <p:cNvPr id="17417" name="Picture 9" descr="promenade - monet"/>
          <p:cNvPicPr>
            <a:picLocks noGrp="1" noChangeAspect="1" noChangeArrowheads="1"/>
          </p:cNvPicPr>
          <p:nvPr>
            <p:ph sz="quarter" idx="4294967295"/>
          </p:nvPr>
        </p:nvPicPr>
        <p:blipFill>
          <a:blip r:embed="rId2"/>
          <a:srcRect/>
          <a:stretch>
            <a:fillRect/>
          </a:stretch>
        </p:blipFill>
        <p:spPr>
          <a:xfrm>
            <a:off x="5638800" y="304800"/>
            <a:ext cx="2190750" cy="2971800"/>
          </a:xfrm>
        </p:spPr>
      </p:pic>
      <p:sp>
        <p:nvSpPr>
          <p:cNvPr id="17418" name="Text Box 10"/>
          <p:cNvSpPr txBox="1">
            <a:spLocks noChangeArrowheads="1"/>
          </p:cNvSpPr>
          <p:nvPr/>
        </p:nvSpPr>
        <p:spPr bwMode="auto">
          <a:xfrm>
            <a:off x="5791200" y="3352800"/>
            <a:ext cx="1828800" cy="366713"/>
          </a:xfrm>
          <a:prstGeom prst="rect">
            <a:avLst/>
          </a:prstGeom>
          <a:noFill/>
          <a:ln w="9525">
            <a:noFill/>
            <a:miter lim="800000"/>
            <a:headEnd/>
            <a:tailEnd/>
          </a:ln>
          <a:effectLst/>
        </p:spPr>
        <p:txBody>
          <a:bodyPr>
            <a:spAutoFit/>
          </a:bodyPr>
          <a:lstStyle/>
          <a:p>
            <a:pPr algn="ctr">
              <a:spcBef>
                <a:spcPct val="50000"/>
              </a:spcBef>
            </a:pPr>
            <a:r>
              <a:rPr lang="en-US">
                <a:latin typeface="Century Gothic" pitchFamily="34" charset="0"/>
              </a:rPr>
              <a:t>Claude Monet</a:t>
            </a:r>
          </a:p>
        </p:txBody>
      </p:sp>
      <p:pic>
        <p:nvPicPr>
          <p:cNvPr id="17419" name="Picture 11" descr="Mall of Aigues Mortes Frederic Bazille"/>
          <p:cNvPicPr>
            <a:picLocks noGrp="1" noChangeAspect="1" noChangeArrowheads="1"/>
          </p:cNvPicPr>
          <p:nvPr>
            <p:ph sz="quarter" idx="4294967295"/>
          </p:nvPr>
        </p:nvPicPr>
        <p:blipFill>
          <a:blip r:embed="rId3"/>
          <a:srcRect/>
          <a:stretch>
            <a:fillRect/>
          </a:stretch>
        </p:blipFill>
        <p:spPr>
          <a:xfrm>
            <a:off x="4953000" y="3962400"/>
            <a:ext cx="3581400" cy="2268538"/>
          </a:xfrm>
        </p:spPr>
      </p:pic>
      <p:sp>
        <p:nvSpPr>
          <p:cNvPr id="17420" name="Text Box 12"/>
          <p:cNvSpPr txBox="1">
            <a:spLocks noChangeArrowheads="1"/>
          </p:cNvSpPr>
          <p:nvPr/>
        </p:nvSpPr>
        <p:spPr bwMode="auto">
          <a:xfrm>
            <a:off x="5334000" y="6324600"/>
            <a:ext cx="2819400" cy="366713"/>
          </a:xfrm>
          <a:prstGeom prst="rect">
            <a:avLst/>
          </a:prstGeom>
          <a:noFill/>
          <a:ln w="9525">
            <a:noFill/>
            <a:miter lim="800000"/>
            <a:headEnd/>
            <a:tailEnd/>
          </a:ln>
          <a:effectLst/>
        </p:spPr>
        <p:txBody>
          <a:bodyPr>
            <a:spAutoFit/>
          </a:bodyPr>
          <a:lstStyle/>
          <a:p>
            <a:pPr algn="ctr">
              <a:spcBef>
                <a:spcPct val="50000"/>
              </a:spcBef>
            </a:pPr>
            <a:r>
              <a:rPr lang="en-US">
                <a:latin typeface="Century Gothic" pitchFamily="34" charset="0"/>
              </a:rPr>
              <a:t>Frederic Bazille</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618" y="3124200"/>
            <a:ext cx="3951862" cy="260032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87</TotalTime>
  <Words>470</Words>
  <Application>Microsoft Office PowerPoint</Application>
  <PresentationFormat>On-screen Show (4:3)</PresentationFormat>
  <Paragraphs>69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French Impressionism</vt:lpstr>
      <vt:lpstr>What is Impressionism?</vt:lpstr>
      <vt:lpstr>Examples of French Impressionism</vt:lpstr>
      <vt:lpstr>Famous French Impressionists</vt:lpstr>
      <vt:lpstr>The Impact of Impressionism in America</vt:lpstr>
      <vt:lpstr>Famous American Impressionists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Impressionism</dc:title>
  <dc:creator>PNHS Student</dc:creator>
  <cp:lastModifiedBy>PNHS Student</cp:lastModifiedBy>
  <cp:revision>19</cp:revision>
  <dcterms:created xsi:type="dcterms:W3CDTF">2012-10-01T16:26:02Z</dcterms:created>
  <dcterms:modified xsi:type="dcterms:W3CDTF">2012-10-02T16:53:49Z</dcterms:modified>
</cp:coreProperties>
</file>